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60678-71E0-4788-8446-26DDEB04CAD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4020C-D795-48B7-9735-A5A05BFB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2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765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6765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F0EE6B2-5D05-4627-9A20-0FC983620727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6765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6765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F5FA12-041A-4C64-8737-2B3E6407C61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7686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E5C1AB3-E976-46BB-BF76-DFA7DB9A6E41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7686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7686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F263962-F010-4899-8173-A1186AA369A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6768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9A9810F-0052-45B5-9061-6EA41786B147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6768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68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7789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F5DD84E-4C2D-459E-9EF5-12CCC9F613B8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7789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7789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7B4D7C-E940-48C9-9D6B-7A1077FB81C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6778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75B22D6E-7BE6-492E-A33A-4A837588AB6E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6778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78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789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A09BBD4-9C2C-4706-BEF6-45B88E199F9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789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7891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4069DA0-EA71-4DCB-B443-E98DD3A6073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99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7994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803086-6C8B-4921-95D7-32767C3B4595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7994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7994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7326ACD-A480-499C-B6CA-A9F61B083CD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09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8096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0DB4365-0D5A-46CD-B17D-9CF52E8DB0DD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8096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8096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D352956-BDD6-4513-BEB2-D81C3393CCB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6867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79418AD-E2BB-4A33-9AF3-C761DD5AE1D5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6867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6867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BAB7A1C-9C5E-4530-AE69-9B93E47AD4D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6686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75AFE01E-B0D8-4CBE-9BB5-94F71DFD576E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6686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86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# 1 UNREIMBURSED MEDICAL INS WEIGHT LOSS STOP SMOKING DENTAL NURSING SIGHT OVER7.5% OF AGI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# 2 SOME STATE &amp; LOCAL REAL ESTATE INCOME SALES PERS PROP OWED BY TP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#3 SOME INTEREST MORTGAGE INTEREST WITHIN LIMITS POINTS, ETC INVESTMENT INTEREST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#4 GIFTS OF MONEY &amp;/OR GOODS WITHIN LIMITS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#5 SUBJECT TO DEDUCTABLES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# 6 UNREIMBURSED JOB RELATED INCOME PRODUCING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#7 GAMBLING EXPENSES NOT IN EXCESS OF WINNINGS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6969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8379944-C4EA-432E-B6EB-2726B5EA73BA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6970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6970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8C2C36-2AE2-4389-A35D-DB0CFAB0A02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66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7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07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7072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4FBD1E-4DD2-4CBD-838E-C6EF39CE5692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7072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7072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88AAEEB-9015-4286-A2F1-69F3328BFD3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7174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36B7BDB-AD44-4795-83EC-6941CF4F18C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7174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7174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C70FF15-4BEC-41BA-8CCB-DA676062E40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6717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357EB1FE-7D30-44B5-AEEE-108665824392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6717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17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ADD STATE AND LOCAL SALES TAXES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27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7277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D7B1A83-6523-4182-AFC6-7E26F95431F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7277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7277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83DCD6-1ED2-4C89-B6BE-D37DE72487A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7379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03A06CD-05DF-4A25-81FF-11FA7E32D873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7379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7379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8F1A3DB-B055-4117-87CC-263757BA258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67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37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7481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448D3CE-30E3-4E20-9330-D1A425CF42EA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7482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7482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A440BAA-3A26-4A7F-9931-7104A2E32B4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67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48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7584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423A92E-36BB-4B6E-970E-D80A3E691448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7584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7584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1CC704-3B29-4938-818A-76B8B1B1488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67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26C0AB4-7EE1-4EAD-B28B-B04965F5BEE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F347ECC-DB71-4256-814B-A192A8983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3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0AB4-7EE1-4EAD-B28B-B04965F5BEE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7ECC-DB71-4256-814B-A192A8983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7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0AB4-7EE1-4EAD-B28B-B04965F5BEE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7ECC-DB71-4256-814B-A192A8983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84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0AB4-7EE1-4EAD-B28B-B04965F5BEE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7ECC-DB71-4256-814B-A192A8983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6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0AB4-7EE1-4EAD-B28B-B04965F5BEE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7ECC-DB71-4256-814B-A192A8983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9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0AB4-7EE1-4EAD-B28B-B04965F5BEE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7ECC-DB71-4256-814B-A192A8983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0AB4-7EE1-4EAD-B28B-B04965F5BEE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7ECC-DB71-4256-814B-A192A8983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9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0AB4-7EE1-4EAD-B28B-B04965F5BEE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7ECC-DB71-4256-814B-A192A8983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0AB4-7EE1-4EAD-B28B-B04965F5BEE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7ECC-DB71-4256-814B-A192A8983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6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0AB4-7EE1-4EAD-B28B-B04965F5BEE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7ECC-DB71-4256-814B-A192A8983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2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0AB4-7EE1-4EAD-B28B-B04965F5BEE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7ECC-DB71-4256-814B-A192A8983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5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0AB4-7EE1-4EAD-B28B-B04965F5BEE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7ECC-DB71-4256-814B-A192A8983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9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0AB4-7EE1-4EAD-B28B-B04965F5BEE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7ECC-DB71-4256-814B-A192A8983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1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A26C0AB4-7EE1-4EAD-B28B-B04965F5BEE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DF347ECC-DB71-4256-814B-A192A8983BBF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Itemized Deductions</a:t>
            </a:r>
          </a:p>
        </p:txBody>
      </p:sp>
      <p:sp>
        <p:nvSpPr>
          <p:cNvPr id="26317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Pub 17, Chapter 21 through 29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4012, Tab 4</a:t>
            </a:r>
          </a:p>
        </p:txBody>
      </p:sp>
      <p:pic>
        <p:nvPicPr>
          <p:cNvPr id="370697" name="~PP4264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5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4491-20 Itemized Deductions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263174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6317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656ED5-45C6-4BCE-9D96-15712DB8D3F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263176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23215"/>
      </p:ext>
    </p:extLst>
  </p:cSld>
  <p:clrMapOvr>
    <a:masterClrMapping/>
  </p:clrMapOvr>
  <p:transition advTm="5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06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069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 8283, Page 1</a:t>
            </a:r>
          </a:p>
        </p:txBody>
      </p:sp>
      <p:pic>
        <p:nvPicPr>
          <p:cNvPr id="272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1600200"/>
            <a:ext cx="6251575" cy="4724400"/>
          </a:xfrm>
        </p:spPr>
      </p:pic>
      <p:pic>
        <p:nvPicPr>
          <p:cNvPr id="386055" name="~PP1271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9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72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7FCA77B-DC8B-43E0-B1E3-40A39AF5A87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27239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86418"/>
      </p:ext>
    </p:extLst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6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605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 8283, Page 1(Continued)</a:t>
            </a:r>
          </a:p>
        </p:txBody>
      </p:sp>
      <p:pic>
        <p:nvPicPr>
          <p:cNvPr id="273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5450" y="1600200"/>
            <a:ext cx="6210300" cy="4724400"/>
          </a:xfrm>
        </p:spPr>
      </p:pic>
      <p:pic>
        <p:nvPicPr>
          <p:cNvPr id="388103" name="~PP3271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477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73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9B2A5F6-DA1F-4370-8792-4618D2AB5DD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27341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19865"/>
      </p:ext>
    </p:extLst>
  </p:cSld>
  <p:clrMapOvr>
    <a:masterClrMapping/>
  </p:clrMapOvr>
  <p:transition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8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810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Miscellaneous Deductions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Must exceed 2% of AGI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Line 20 – Un-reimbursed employee expenses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Line 21 – Tax Preparation Fees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Line 22 – Other Expenses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Many are out of scope (e.g. Casualty Loss)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Not subject to 2%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Gambling Expenses to the extent of winnings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Work-related expenses for disabled</a:t>
            </a:r>
          </a:p>
        </p:txBody>
      </p:sp>
      <p:pic>
        <p:nvPicPr>
          <p:cNvPr id="390153" name="~PP2272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26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74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99AF224-31BC-482D-B644-4AB778CE951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  <p:sp>
        <p:nvSpPr>
          <p:cNvPr id="27443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92302"/>
      </p:ext>
    </p:extLst>
  </p:cSld>
  <p:clrMapOvr>
    <a:masterClrMapping/>
  </p:clrMapOvr>
  <p:transition advTm="6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0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015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Misc Deductions Subject to 2% AGI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Credit or debit card convenience fees incurred when paying income tax, charged by card processor</a:t>
            </a:r>
          </a:p>
          <a:p>
            <a:pPr eaLnBrk="1" hangingPunct="1">
              <a:defRPr/>
            </a:pPr>
            <a:r>
              <a:rPr lang="en-US" dirty="0" smtClean="0"/>
              <a:t>Union Dues and Fees</a:t>
            </a:r>
          </a:p>
          <a:p>
            <a:pPr eaLnBrk="1" hangingPunct="1">
              <a:defRPr/>
            </a:pPr>
            <a:r>
              <a:rPr lang="en-US" dirty="0" smtClean="0"/>
              <a:t>Professional Society Dues</a:t>
            </a:r>
          </a:p>
          <a:p>
            <a:pPr eaLnBrk="1" hangingPunct="1">
              <a:defRPr/>
            </a:pPr>
            <a:r>
              <a:rPr lang="en-US" dirty="0" smtClean="0"/>
              <a:t>Uniforms (only if not adaptable to general use) (see Pub 17, Misc deductions for discussion)</a:t>
            </a:r>
          </a:p>
          <a:p>
            <a:pPr eaLnBrk="1" hangingPunct="1">
              <a:defRPr/>
            </a:pPr>
            <a:r>
              <a:rPr lang="en-US" dirty="0" smtClean="0"/>
              <a:t>Small tools and supplies used for business</a:t>
            </a:r>
          </a:p>
          <a:p>
            <a:pPr eaLnBrk="1" hangingPunct="1">
              <a:defRPr/>
            </a:pPr>
            <a:r>
              <a:rPr lang="en-US" dirty="0" smtClean="0"/>
              <a:t>Professional books magazines and journals</a:t>
            </a:r>
          </a:p>
        </p:txBody>
      </p:sp>
      <p:sp>
        <p:nvSpPr>
          <p:cNvPr id="27546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75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509D65-E7E1-4C23-A457-EDAB0FB99B5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  <p:sp>
        <p:nvSpPr>
          <p:cNvPr id="2754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6392" name="~PP1272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4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296798"/>
      </p:ext>
    </p:ext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Non-Deductable Items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Charitable</a:t>
            </a:r>
          </a:p>
          <a:p>
            <a:pPr lvl="1" eaLnBrk="1" hangingPunct="1">
              <a:defRPr/>
            </a:pPr>
            <a:r>
              <a:rPr lang="en-US" dirty="0" smtClean="0"/>
              <a:t>Cost of raffle, bingo (e.g. for church or non-profits)</a:t>
            </a:r>
          </a:p>
          <a:p>
            <a:pPr lvl="1" eaLnBrk="1" hangingPunct="1">
              <a:defRPr/>
            </a:pPr>
            <a:r>
              <a:rPr lang="en-US" dirty="0" smtClean="0"/>
              <a:t>Part of a charitable contribution that benefits the taxpayer, e.g. fair market value of meal at charity dinner</a:t>
            </a:r>
          </a:p>
          <a:p>
            <a:pPr eaLnBrk="1" hangingPunct="1">
              <a:defRPr/>
            </a:pPr>
            <a:r>
              <a:rPr lang="en-US" dirty="0" smtClean="0"/>
              <a:t>General</a:t>
            </a:r>
          </a:p>
          <a:p>
            <a:pPr lvl="1" eaLnBrk="1" hangingPunct="1">
              <a:defRPr/>
            </a:pPr>
            <a:r>
              <a:rPr lang="en-US" dirty="0" smtClean="0"/>
              <a:t>Tuition</a:t>
            </a:r>
          </a:p>
          <a:p>
            <a:pPr lvl="1" eaLnBrk="1" hangingPunct="1">
              <a:defRPr/>
            </a:pPr>
            <a:r>
              <a:rPr lang="en-US" dirty="0" smtClean="0"/>
              <a:t>Value of a person’s time or service</a:t>
            </a:r>
          </a:p>
          <a:p>
            <a:pPr lvl="1" eaLnBrk="1" hangingPunct="1">
              <a:defRPr/>
            </a:pPr>
            <a:r>
              <a:rPr lang="en-US" dirty="0" smtClean="0"/>
              <a:t>Blood donated to a blood bank or Red Cross</a:t>
            </a:r>
          </a:p>
          <a:p>
            <a:pPr lvl="1" eaLnBrk="1" hangingPunct="1">
              <a:defRPr/>
            </a:pPr>
            <a:r>
              <a:rPr lang="en-US" dirty="0" smtClean="0"/>
              <a:t>Car depreciation, insurance, general repairs, or maintenance</a:t>
            </a:r>
          </a:p>
          <a:p>
            <a:pPr lvl="1" eaLnBrk="1" hangingPunct="1">
              <a:defRPr/>
            </a:pPr>
            <a:r>
              <a:rPr lang="en-US" dirty="0" smtClean="0"/>
              <a:t>Direct contributions to an individual</a:t>
            </a:r>
          </a:p>
          <a:p>
            <a:pPr lvl="1" eaLnBrk="1" hangingPunct="1">
              <a:defRPr/>
            </a:pPr>
            <a:r>
              <a:rPr lang="en-US" dirty="0" smtClean="0"/>
              <a:t>Burial expenses</a:t>
            </a:r>
          </a:p>
        </p:txBody>
      </p:sp>
      <p:sp>
        <p:nvSpPr>
          <p:cNvPr id="276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76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7AA1911-AA68-425D-9F8E-001E84B0728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  <p:sp>
        <p:nvSpPr>
          <p:cNvPr id="2764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6393" name="~PP6274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66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398255"/>
      </p:ext>
    </p:extLst>
  </p:cSld>
  <p:clrMapOvr>
    <a:masterClrMapping/>
  </p:clrMapOvr>
  <p:transition advTm="6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 A </a:t>
            </a:r>
            <a:br>
              <a:rPr lang="en-US" smtClean="0"/>
            </a:br>
            <a:r>
              <a:rPr lang="en-US" smtClean="0"/>
              <a:t>Itemized Deductions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Medical Expenses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Always complete. Carries to NJ Return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Must link to Itemized Deduction Detail Worksheet; otherwise, expenses don’t carry to NJ return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Taxes you pay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Always complete R/E Taxes. Carries to NJ Return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Interest you pay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Gifts to Charity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Job Expenses and Other Items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Miscellaneous Expenses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Casualty &amp; Theft Losses </a:t>
            </a:r>
            <a:r>
              <a:rPr lang="en-US" sz="2800" smtClean="0">
                <a:solidFill>
                  <a:srgbClr val="FF0000"/>
                </a:solidFill>
              </a:rPr>
              <a:t>– OUT OF SCOPE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pic>
        <p:nvPicPr>
          <p:cNvPr id="371719" name="~PP2266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28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64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0CB892E-4514-4AD2-943A-B885271D85F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26419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1020"/>
      </p:ext>
    </p:extLst>
  </p:cSld>
  <p:clrMapOvr>
    <a:masterClrMapping/>
  </p:clrMapOvr>
  <p:transition advTm="9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17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17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Medical Expenses</a:t>
            </a:r>
          </a:p>
        </p:txBody>
      </p:sp>
      <p:pic>
        <p:nvPicPr>
          <p:cNvPr id="265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524000"/>
            <a:ext cx="8001000" cy="4800600"/>
          </a:xfrm>
        </p:spPr>
      </p:pic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8001000" y="1600200"/>
            <a:ext cx="609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2009</a:t>
            </a:r>
          </a:p>
        </p:txBody>
      </p:sp>
      <p:sp>
        <p:nvSpPr>
          <p:cNvPr id="265221" name="Rectangle 13"/>
          <p:cNvSpPr>
            <a:spLocks noChangeArrowheads="1"/>
          </p:cNvSpPr>
          <p:nvPr/>
        </p:nvSpPr>
        <p:spPr bwMode="auto">
          <a:xfrm>
            <a:off x="6965950" y="3336925"/>
            <a:ext cx="304800" cy="228600"/>
          </a:xfrm>
          <a:prstGeom prst="rect">
            <a:avLst/>
          </a:prstGeom>
          <a:solidFill>
            <a:srgbClr val="FEFE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"/>
              <a:t>.1</a:t>
            </a:r>
          </a:p>
          <a:p>
            <a:pPr algn="ctr" eaLnBrk="0" hangingPunct="0"/>
            <a:endParaRPr lang="en-US" sz="100"/>
          </a:p>
          <a:p>
            <a:pPr algn="ctr" eaLnBrk="0" hangingPunct="0"/>
            <a:endParaRPr lang="en-US" sz="100"/>
          </a:p>
          <a:p>
            <a:pPr algn="ctr" eaLnBrk="0" hangingPunct="0"/>
            <a:endParaRPr lang="en-US" sz="1400"/>
          </a:p>
          <a:p>
            <a:pPr algn="ctr" eaLnBrk="0" hangingPunct="0"/>
            <a:r>
              <a:rPr lang="en-US" sz="1400"/>
              <a:t>.20</a:t>
            </a:r>
          </a:p>
          <a:p>
            <a:pPr algn="ctr" eaLnBrk="0" hangingPunct="0"/>
            <a:endParaRPr lang="en-US" sz="1400"/>
          </a:p>
          <a:p>
            <a:pPr algn="ctr" eaLnBrk="0" hangingPunct="0"/>
            <a:endParaRPr lang="en-US" sz="1200"/>
          </a:p>
        </p:txBody>
      </p:sp>
      <p:pic>
        <p:nvPicPr>
          <p:cNvPr id="373770" name="~PP3266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1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3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6522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9C19FF-0616-47B5-B495-90EE5C73EF3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265225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86042"/>
      </p:ext>
    </p:extLst>
  </p:cSld>
  <p:clrMapOvr>
    <a:masterClrMapping/>
  </p:clrMapOvr>
  <p:transition advTm="7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3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377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Taxes – To Be Deductible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MUST be the taxpayer’s liability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MUST be paid by TP within the tax year claimed</a:t>
            </a:r>
          </a:p>
          <a:p>
            <a:pPr eaLnBrk="1" hangingPunct="1"/>
            <a:endParaRPr lang="en-US" smtClean="0"/>
          </a:p>
        </p:txBody>
      </p:sp>
      <p:pic>
        <p:nvPicPr>
          <p:cNvPr id="375815" name="~PP1267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86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66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7EF04D8-8FE9-42CB-A967-3653E70ED9A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26624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7476"/>
      </p:ext>
    </p:ext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58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58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Deductible Taxes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000" smtClean="0"/>
              <a:t>Line 5a or Line 5b – NJ Sales Tax (use TaxWise Sales Tax Worksheet) or NJ Income Tax (Larger of two is deductible)</a:t>
            </a:r>
            <a:endParaRPr lang="en-US" sz="3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US" sz="3000" smtClean="0"/>
              <a:t>Line 6 – Real Estate Taxes (Pub 530)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600" smtClean="0"/>
              <a:t>Any number of properties OK for Federal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600" smtClean="0"/>
              <a:t>Not for business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600" smtClean="0"/>
              <a:t>Deduct taxable rebate of prior year taxes from current year taxes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200" smtClean="0"/>
              <a:t> If not itemizing, enter rebate on 1040 line 21 (Other Income)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600" smtClean="0"/>
              <a:t>Use Base Year amount if PTR applies</a:t>
            </a:r>
          </a:p>
          <a:p>
            <a:pPr eaLnBrk="1" hangingPunct="1">
              <a:lnSpc>
                <a:spcPct val="70000"/>
              </a:lnSpc>
            </a:pPr>
            <a:r>
              <a:rPr lang="en-US" sz="3000" smtClean="0"/>
              <a:t>Line 7 – Personal Property Tax – Not applicable in NJ</a:t>
            </a:r>
          </a:p>
        </p:txBody>
      </p:sp>
      <p:pic>
        <p:nvPicPr>
          <p:cNvPr id="8" name="~PP12679.WAV">
            <a:hlinkClick r:id="" action="ppaction://media"/>
          </p:cNvPr>
          <p:cNvPicPr>
            <a:picLocks noRot="1" noChangeAspect="1"/>
          </p:cNvPicPr>
          <p:nvPr>
            <a:wavAudioFile r:embed="rId1" name="~PP192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6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67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AAA9593-2AFD-41B4-9C4E-09F472DB387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26727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06815"/>
      </p:ext>
    </p:extLst>
  </p:cSld>
  <p:clrMapOvr>
    <a:masterClrMapping/>
  </p:clrMapOvr>
  <p:transition advTm="18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Non-Deductible Taxes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Federal income and excise taxes</a:t>
            </a:r>
          </a:p>
          <a:p>
            <a:pPr eaLnBrk="1" hangingPunct="1"/>
            <a:r>
              <a:rPr lang="en-US" smtClean="0"/>
              <a:t>Social Security, Medicare Taxes</a:t>
            </a:r>
          </a:p>
          <a:p>
            <a:pPr eaLnBrk="1" hangingPunct="1"/>
            <a:r>
              <a:rPr lang="en-US" smtClean="0"/>
              <a:t>Railroad retirement taxes (RRTA)</a:t>
            </a:r>
          </a:p>
          <a:p>
            <a:pPr eaLnBrk="1" hangingPunct="1"/>
            <a:r>
              <a:rPr lang="en-US" smtClean="0"/>
              <a:t>Customs duties</a:t>
            </a:r>
          </a:p>
          <a:p>
            <a:pPr eaLnBrk="1" hangingPunct="1"/>
            <a:r>
              <a:rPr lang="en-US" smtClean="0"/>
              <a:t>Federal estate and gift taxes</a:t>
            </a:r>
          </a:p>
        </p:txBody>
      </p:sp>
      <p:pic>
        <p:nvPicPr>
          <p:cNvPr id="378887" name="~PP1267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13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68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2ED521-CB99-41D4-9340-6B1E0C412EF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26829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74338"/>
      </p:ext>
    </p:extLst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88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88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Interest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Home Mortgage  - Primary +1 Secondary Home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Line 10 – Interest/Points from Form 1098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Line 11 – Report interest if no Form 1098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Line 12 – Points not reported on Form 1098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Line 13 – Qualified Mortgage Insurance Premium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Mortgage Insurance Premium paid in connection with a loan issued AFTER 12/31/06 is deductible as an interest deduction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Investment Interest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Line 14 (</a:t>
            </a:r>
            <a:r>
              <a:rPr lang="en-US" sz="2400" smtClean="0">
                <a:solidFill>
                  <a:srgbClr val="FF0000"/>
                </a:solidFill>
              </a:rPr>
              <a:t>Out Of Scope</a:t>
            </a:r>
            <a:r>
              <a:rPr lang="en-US" sz="2400" smtClean="0"/>
              <a:t> if Form 4952 is required)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Reverse Mortgage Interest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 income tax consequence - ignore</a:t>
            </a:r>
          </a:p>
        </p:txBody>
      </p:sp>
      <p:pic>
        <p:nvPicPr>
          <p:cNvPr id="379911" name="~PP2269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71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69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237A73-46C9-4265-8CA6-22E773CB3DE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26931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87799"/>
      </p:ext>
    </p:extLst>
  </p:cSld>
  <p:clrMapOvr>
    <a:masterClrMapping/>
  </p:clrMapOvr>
  <p:transition advTm="6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99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9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Cash Gifts To Charity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724400"/>
          </a:xfrm>
        </p:spPr>
        <p:txBody>
          <a:bodyPr/>
          <a:lstStyle/>
          <a:p>
            <a:pPr eaLnBrk="1" hangingPunct="1"/>
            <a:r>
              <a:rPr lang="en-US" smtClean="0"/>
              <a:t>Cash gifts</a:t>
            </a:r>
          </a:p>
          <a:p>
            <a:pPr lvl="1" eaLnBrk="1" hangingPunct="1"/>
            <a:r>
              <a:rPr lang="en-US" smtClean="0"/>
              <a:t>Any &amp; All cash contributions must be supported by:</a:t>
            </a:r>
          </a:p>
          <a:p>
            <a:pPr lvl="2" eaLnBrk="1" hangingPunct="1"/>
            <a:r>
              <a:rPr lang="en-US" smtClean="0"/>
              <a:t>Bank record (check or statement) or receipt</a:t>
            </a:r>
          </a:p>
          <a:p>
            <a:pPr lvl="1" eaLnBrk="1" hangingPunct="1"/>
            <a:r>
              <a:rPr lang="en-US" smtClean="0"/>
              <a:t> In addition, any single contribution of $250 or more requires a written acknowledgement from charity</a:t>
            </a:r>
          </a:p>
          <a:p>
            <a:pPr eaLnBrk="1" hangingPunct="1"/>
            <a:r>
              <a:rPr lang="en-US" smtClean="0"/>
              <a:t>Out of pocket expenses: Mileage ($ 0.14/mi), tolls and parking</a:t>
            </a:r>
          </a:p>
        </p:txBody>
      </p:sp>
      <p:pic>
        <p:nvPicPr>
          <p:cNvPr id="381959" name="~PP2269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41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70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65E3BB1-A313-42E4-B737-1307943FAC1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27034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29500"/>
      </p:ext>
    </p:extLst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19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195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Non-Cash Gifts To Charity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Other-than-cash gifts </a:t>
            </a:r>
          </a:p>
          <a:p>
            <a:pPr lvl="1" eaLnBrk="1" hangingPunct="1"/>
            <a:r>
              <a:rPr lang="en-US" smtClean="0"/>
              <a:t>Under $500 enter directly on Schedule A Wkst</a:t>
            </a:r>
          </a:p>
          <a:p>
            <a:pPr lvl="1" eaLnBrk="1" hangingPunct="1"/>
            <a:r>
              <a:rPr lang="en-US" smtClean="0"/>
              <a:t>Over $500, Form 8283, Section A required</a:t>
            </a:r>
          </a:p>
          <a:p>
            <a:pPr lvl="1" eaLnBrk="1" hangingPunct="1"/>
            <a:r>
              <a:rPr lang="en-US" smtClean="0"/>
              <a:t>Over $5,000 – Out Of Scope</a:t>
            </a:r>
          </a:p>
          <a:p>
            <a:pPr eaLnBrk="1" hangingPunct="1"/>
            <a:r>
              <a:rPr lang="en-US" smtClean="0"/>
              <a:t>Donations of Clothing or Household items must be in good condition</a:t>
            </a:r>
          </a:p>
        </p:txBody>
      </p:sp>
      <p:pic>
        <p:nvPicPr>
          <p:cNvPr id="384007" name="~PP1271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26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71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29E933-005F-47AC-8364-1931FCD19A3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27136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18968"/>
      </p:ext>
    </p:extLst>
  </p:cSld>
  <p:clrMapOvr>
    <a:masterClrMapping/>
  </p:clrMapOvr>
  <p:transition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40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400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926</Words>
  <Application>Microsoft Office PowerPoint</Application>
  <PresentationFormat>On-screen Show (4:3)</PresentationFormat>
  <Paragraphs>209</Paragraphs>
  <Slides>14</Slides>
  <Notes>14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NJ Template 06</vt:lpstr>
      <vt:lpstr>Itemized Deductions</vt:lpstr>
      <vt:lpstr>Schedule A  Itemized Deductions</vt:lpstr>
      <vt:lpstr>Common Medical Expenses</vt:lpstr>
      <vt:lpstr>Taxes – To Be Deductible</vt:lpstr>
      <vt:lpstr>Deductible Taxes</vt:lpstr>
      <vt:lpstr>Non-Deductible Taxes</vt:lpstr>
      <vt:lpstr>Interest</vt:lpstr>
      <vt:lpstr>Cash Gifts To Charity</vt:lpstr>
      <vt:lpstr>Non-Cash Gifts To Charity</vt:lpstr>
      <vt:lpstr>Form 8283, Page 1</vt:lpstr>
      <vt:lpstr>Form 8283, Page 1(Continued)</vt:lpstr>
      <vt:lpstr>Miscellaneous Deductions</vt:lpstr>
      <vt:lpstr>Examples of Misc Deductions Subject to 2% AGI</vt:lpstr>
      <vt:lpstr>Non-Deductable Items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Itemized Deductions</dc:title>
  <dc:creator>HershAl</dc:creator>
  <cp:lastModifiedBy>HershAl</cp:lastModifiedBy>
  <cp:revision>2</cp:revision>
  <dcterms:created xsi:type="dcterms:W3CDTF">2012-01-07T00:34:31Z</dcterms:created>
  <dcterms:modified xsi:type="dcterms:W3CDTF">2012-01-07T00:34:33Z</dcterms:modified>
</cp:coreProperties>
</file>